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8" r:id="rId5"/>
    <p:sldId id="340" r:id="rId6"/>
    <p:sldId id="331" r:id="rId7"/>
    <p:sldId id="316" r:id="rId8"/>
    <p:sldId id="335" r:id="rId9"/>
    <p:sldId id="329" r:id="rId10"/>
    <p:sldId id="334" r:id="rId11"/>
    <p:sldId id="330" r:id="rId12"/>
    <p:sldId id="328" r:id="rId13"/>
    <p:sldId id="337" r:id="rId14"/>
    <p:sldId id="318" r:id="rId15"/>
    <p:sldId id="336" r:id="rId16"/>
    <p:sldId id="326" r:id="rId17"/>
    <p:sldId id="319" r:id="rId18"/>
    <p:sldId id="320" r:id="rId19"/>
    <p:sldId id="321" r:id="rId20"/>
    <p:sldId id="322" r:id="rId21"/>
    <p:sldId id="327" r:id="rId22"/>
    <p:sldId id="338" r:id="rId23"/>
    <p:sldId id="323" r:id="rId24"/>
    <p:sldId id="325" r:id="rId25"/>
    <p:sldId id="324" r:id="rId26"/>
    <p:sldId id="341" r:id="rId27"/>
    <p:sldId id="342" r:id="rId28"/>
    <p:sldId id="343" r:id="rId29"/>
    <p:sldId id="344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31C0B-784D-4931-B402-86A8F6E75DF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9EE80-7B74-4546-BD73-85231B1FAA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7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Zijn er 29…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C51D0-3AA7-4BB1-A10F-B434DE6CD123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E8203-9213-4DAA-9DF3-51EF2BA2A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DD5CC4F-9783-4EC7-8217-97303A22E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47B570-9A80-44E3-8151-26F4208D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935C3A-DEA9-45EB-9E96-9F3BD49A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A9D5119-06D4-4C3E-989B-52E278B5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46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6BFA6-5A8F-4B6F-8399-8B681E62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0F81269-64C9-44B7-A33F-3F47A4981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30FBFE-C17A-40BE-9861-0B5EB979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C527C9-9E3E-40A1-821D-4F97FBBD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FD42D6-B48F-44E9-8F4A-A108BF12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32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5375570-2936-4C45-9B34-F620099D5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E6A00D-35D8-4CA8-AD04-76304C2DB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13E4A-ED02-46CB-BD20-6AFFCF875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6E0A31-2317-491E-BBC3-7AD2BDD8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C27BE7-6AC7-43ED-A6F6-3D469880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3100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2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33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9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45E00-DB8A-46FF-BDF3-71E38998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71A8EF-5D6A-4862-A19D-5F5A8E30C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AD11E0-0DC0-484D-BADC-21E96C2D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7AF7D3-8BB8-4D7B-81D9-17012EB9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56F94D-102C-4909-80FE-AF5428DA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00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FB0CA-33DE-411C-A19F-83527518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FB3351-C918-4649-80D0-65417D7B5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EBED1A-F5F4-4A53-8EF3-BBA86E1E3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60B4E0-19E4-49C1-A51E-827E6EA92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9D57BA-CF03-47D0-B02D-DBFEE580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4136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28233-916F-4E60-BFA4-ACD0CFE6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245BE-C8D1-4573-A9D2-A7C1E1352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3743D0-9B2B-4AC2-ACBB-19FB91B77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939FD5-DE7D-462D-9634-5FFD53EC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805AF5-CFCF-46D6-A2FF-398BF573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C83379-0964-4069-9580-26B2687F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55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C8391-BD01-4C94-B062-0B4BBB90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572912-9E0D-47B8-A6C7-7DCA1F163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F81260B-50A3-4576-A858-CDD971F96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98AF35-9459-4150-BC64-A805E016E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F07ADDE-B45F-4D83-93A6-28981B30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C0731E2-0C21-4B22-80ED-72388BA2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9934D8F-F9DB-48B7-BF36-C0A7EFEE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832D0F8-C4FE-4C4D-A7BB-3ED94ABA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89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4D5BE-7F78-4C3A-8BAB-42568F2F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395E0F5-DD10-4213-A8C4-8D02CECC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58230AA-6F46-42CF-B756-ED9E2813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BAB50A8-8821-4111-BD62-F0592C5A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89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08C20F-58BE-45FC-8306-59084491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2F1B73E-AB78-4944-9E65-5CFEC306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C67B3B7-F65A-485E-82F6-1E7661BF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53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ADDFE-5840-4C87-B553-CDB3F813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A595E1-3B45-401F-A5E9-204C5C1EA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EB8B91-74ED-4719-9712-D6203A653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D3EB404-A3B2-4FC5-8A4C-618769F11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74E25B-3149-45BE-9D4F-51275AE4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95A19-8EE9-4C9F-8B3E-4C4EB1C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06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B215A-6400-49F3-B616-D709A406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F0461A-2FF7-4C5C-A158-39FBA531E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505FEE-C8E8-4DE6-9E98-74CD05E7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4D88BD-FC35-4C2D-9009-342D314B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35AF79-772B-4DF8-9FE3-6731A47A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BBA3A2-3FF9-4369-A30D-9E7C5120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857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D049E7F-18DB-4E68-A45E-D09A78C7A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E39C85-F872-467A-AFAF-D077C2B70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055D4F-BE0E-43B5-A315-03E845FD0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663C-4E43-4625-9074-30A40B1496CA}" type="datetimeFigureOut">
              <a:rPr lang="nl-NL" smtClean="0"/>
              <a:t>25-3-2021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971BEC-8D0D-4E1D-BDC0-7E9233130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6539CD-8BBE-4606-AAFF-013803A60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E00F0-651F-4CE8-9E80-94906D6313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08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693" y="2504513"/>
            <a:ext cx="6444208" cy="1434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568" y="188641"/>
            <a:ext cx="7772400" cy="1791421"/>
          </a:xfrm>
        </p:spPr>
        <p:txBody>
          <a:bodyPr>
            <a:normAutofit/>
          </a:bodyPr>
          <a:lstStyle/>
          <a:p>
            <a:pPr algn="ctr"/>
            <a:r>
              <a:rPr lang="nl-NL" b="1" dirty="0"/>
              <a:t>Plantenkennis</a:t>
            </a:r>
            <a:br>
              <a:rPr lang="nl-NL" sz="2800" dirty="0"/>
            </a:br>
            <a:r>
              <a:rPr lang="nl-NL" sz="2800" dirty="0">
                <a:solidFill>
                  <a:schemeClr val="bg1"/>
                </a:solidFill>
              </a:rPr>
              <a:t>2</a:t>
            </a:r>
            <a:br>
              <a:rPr lang="nl-NL" dirty="0"/>
            </a:br>
            <a:r>
              <a:rPr lang="nl-NL" sz="2400" b="1" dirty="0"/>
              <a:t>25</a:t>
            </a:r>
            <a:r>
              <a:rPr lang="nl-NL" sz="2700" dirty="0"/>
              <a:t> </a:t>
            </a:r>
            <a:r>
              <a:rPr lang="nl-NL" sz="2400" b="1" dirty="0"/>
              <a:t>kruiden</a:t>
            </a:r>
          </a:p>
        </p:txBody>
      </p:sp>
      <p:pic>
        <p:nvPicPr>
          <p:cNvPr id="4" name="Picture 2" descr="BIO Basilicum in pot doos 2st stuk (700900), VAN GELDER | BIO - Van Gelder  groente &amp; fruit | Groothandel groente en fruit">
            <a:extLst>
              <a:ext uri="{FF2B5EF4-FFF2-40B4-BE49-F238E27FC236}">
                <a16:creationId xmlns:a16="http://schemas.microsoft.com/office/drawing/2014/main" id="{1D674A0D-6A99-4C0F-A3AE-F717BF9EF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5" r="22115"/>
          <a:stretch/>
        </p:blipFill>
        <p:spPr bwMode="auto">
          <a:xfrm>
            <a:off x="377685" y="4312571"/>
            <a:ext cx="1829883" cy="23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kruidenpakket.nl/wp-content/uploads/2016/04/bieslook.jpg">
            <a:extLst>
              <a:ext uri="{FF2B5EF4-FFF2-40B4-BE49-F238E27FC236}">
                <a16:creationId xmlns:a16="http://schemas.microsoft.com/office/drawing/2014/main" id="{C8746FB3-D601-4782-8B17-0340A29FB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4" r="27044"/>
          <a:stretch/>
        </p:blipFill>
        <p:spPr bwMode="auto">
          <a:xfrm>
            <a:off x="2426625" y="4166182"/>
            <a:ext cx="1205419" cy="264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tro Chef Biologische kruiden Peterselie pot 100 gram | Makro Nederland">
            <a:extLst>
              <a:ext uri="{FF2B5EF4-FFF2-40B4-BE49-F238E27FC236}">
                <a16:creationId xmlns:a16="http://schemas.microsoft.com/office/drawing/2014/main" id="{C7ABA796-36C2-4C46-A471-0D243DF60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52" y="4287807"/>
            <a:ext cx="2356788" cy="23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ozemarijn (Rosmarinus officinalis) D 14 H 20 cm | Intratuin">
            <a:extLst>
              <a:ext uri="{FF2B5EF4-FFF2-40B4-BE49-F238E27FC236}">
                <a16:creationId xmlns:a16="http://schemas.microsoft.com/office/drawing/2014/main" id="{202CDE6C-19C1-4F63-A547-6B371EB0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97" y="4438901"/>
            <a:ext cx="1566044" cy="2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unt in pot - Lidl SIMPL">
            <a:extLst>
              <a:ext uri="{FF2B5EF4-FFF2-40B4-BE49-F238E27FC236}">
                <a16:creationId xmlns:a16="http://schemas.microsoft.com/office/drawing/2014/main" id="{FAD5AA3A-C659-4139-8E69-A798DEDB6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94" y="4451354"/>
            <a:ext cx="2014659" cy="201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oudsbloem (Calendula officinalis) D 12 H 22 cm | Intratuin">
            <a:extLst>
              <a:ext uri="{FF2B5EF4-FFF2-40B4-BE49-F238E27FC236}">
                <a16:creationId xmlns:a16="http://schemas.microsoft.com/office/drawing/2014/main" id="{B8A50F5B-1AA8-445B-A32B-A820C29C4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t="429" r="16914" b="-429"/>
          <a:stretch/>
        </p:blipFill>
        <p:spPr bwMode="auto">
          <a:xfrm>
            <a:off x="8732931" y="3969845"/>
            <a:ext cx="1940887" cy="264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678833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Thymus vulgaris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514600" y="5679974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tijm</a:t>
            </a:r>
          </a:p>
        </p:txBody>
      </p:sp>
      <p:pic>
        <p:nvPicPr>
          <p:cNvPr id="5124" name="Picture 4" descr="Tijm - Veggipedia">
            <a:extLst>
              <a:ext uri="{FF2B5EF4-FFF2-40B4-BE49-F238E27FC236}">
                <a16:creationId xmlns:a16="http://schemas.microsoft.com/office/drawing/2014/main" id="{98A3CCDC-EE8F-428E-9C42-CA1CB479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31" y="1204749"/>
            <a:ext cx="3674226" cy="30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ijm pot | Heerkens Groente en Fruit">
            <a:extLst>
              <a:ext uri="{FF2B5EF4-FFF2-40B4-BE49-F238E27FC236}">
                <a16:creationId xmlns:a16="http://schemas.microsoft.com/office/drawing/2014/main" id="{9638674C-59F4-4383-8D5F-C68DE0CC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34" y="542163"/>
            <a:ext cx="5017502" cy="37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A82A8D50-B86A-443F-847D-3B0650904B8B}"/>
              </a:ext>
            </a:extLst>
          </p:cNvPr>
          <p:cNvSpPr/>
          <p:nvPr/>
        </p:nvSpPr>
        <p:spPr>
          <a:xfrm>
            <a:off x="2808078" y="6127331"/>
            <a:ext cx="6869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Wordt veel gebruikt in Italiaanse gerechten. Stimuleert de doorbloeding</a:t>
            </a:r>
          </a:p>
        </p:txBody>
      </p:sp>
    </p:spTree>
    <p:extLst>
      <p:ext uri="{BB962C8B-B14F-4D97-AF65-F5344CB8AC3E}">
        <p14:creationId xmlns:p14="http://schemas.microsoft.com/office/powerpoint/2010/main" val="29235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Origanum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vulgare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wilde </a:t>
            </a:r>
            <a:r>
              <a:rPr lang="nl-NL" sz="2400" dirty="0" err="1"/>
              <a:t>marjolijn</a:t>
            </a:r>
            <a:r>
              <a:rPr lang="nl-NL" sz="2400" dirty="0"/>
              <a:t>/oregano</a:t>
            </a:r>
          </a:p>
        </p:txBody>
      </p:sp>
      <p:pic>
        <p:nvPicPr>
          <p:cNvPr id="6146" name="Picture 2" descr="Oregano herb in plastic pot — Stock Photo © Manka #7875057">
            <a:extLst>
              <a:ext uri="{FF2B5EF4-FFF2-40B4-BE49-F238E27FC236}">
                <a16:creationId xmlns:a16="http://schemas.microsoft.com/office/drawing/2014/main" id="{B54B6540-6686-492E-AC34-60329AC19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6" y="329688"/>
            <a:ext cx="3567057" cy="492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regano - de Kruidenaer">
            <a:extLst>
              <a:ext uri="{FF2B5EF4-FFF2-40B4-BE49-F238E27FC236}">
                <a16:creationId xmlns:a16="http://schemas.microsoft.com/office/drawing/2014/main" id="{ACE93048-E43F-459C-8BF6-9EE8D589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02" y="1427267"/>
            <a:ext cx="3921615" cy="304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47D2E88B-0822-4940-BD6B-CE110F7118C0}"/>
              </a:ext>
            </a:extLst>
          </p:cNvPr>
          <p:cNvSpPr/>
          <p:nvPr/>
        </p:nvSpPr>
        <p:spPr>
          <a:xfrm>
            <a:off x="228600" y="6253992"/>
            <a:ext cx="9301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Heeft een kruidige, zoete smaak. Wordt veel op </a:t>
            </a:r>
            <a:r>
              <a:rPr lang="nl-NL" dirty="0" err="1"/>
              <a:t>piza’s</a:t>
            </a:r>
            <a:r>
              <a:rPr lang="nl-NL" dirty="0"/>
              <a:t> gebruikt. Heeft een ontsmettende werking</a:t>
            </a:r>
          </a:p>
        </p:txBody>
      </p:sp>
    </p:spTree>
    <p:extLst>
      <p:ext uri="{BB962C8B-B14F-4D97-AF65-F5344CB8AC3E}">
        <p14:creationId xmlns:p14="http://schemas.microsoft.com/office/powerpoint/2010/main" val="40267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123893" y="4726729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Pimpinella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anisum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037517" y="5582516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anijs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7170" name="Picture 2" descr="Anise Herb seed, A.K.a Sweet Cumin,Pimpinella anisum, | Herb seeds, Plants,  Planting herbs">
            <a:extLst>
              <a:ext uri="{FF2B5EF4-FFF2-40B4-BE49-F238E27FC236}">
                <a16:creationId xmlns:a16="http://schemas.microsoft.com/office/drawing/2014/main" id="{F3FC38DB-68C7-423F-AAA8-002B9D801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9" y="468864"/>
            <a:ext cx="3174959" cy="396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e anijs te laten groeien: anijsbladeren">
            <a:extLst>
              <a:ext uri="{FF2B5EF4-FFF2-40B4-BE49-F238E27FC236}">
                <a16:creationId xmlns:a16="http://schemas.microsoft.com/office/drawing/2014/main" id="{056AADD5-19A9-442E-867E-D0E960F6C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735" y="989303"/>
            <a:ext cx="4444486" cy="296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60ACACB-C959-432B-A780-1585B10A968F}"/>
              </a:ext>
            </a:extLst>
          </p:cNvPr>
          <p:cNvSpPr/>
          <p:nvPr/>
        </p:nvSpPr>
        <p:spPr>
          <a:xfrm>
            <a:off x="327991" y="6065970"/>
            <a:ext cx="8872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Aromatiserend kruid voor in de keuken en dranken. Werkt stimulerend voor de spijsvertering </a:t>
            </a:r>
          </a:p>
        </p:txBody>
      </p:sp>
    </p:spTree>
    <p:extLst>
      <p:ext uri="{BB962C8B-B14F-4D97-AF65-F5344CB8AC3E}">
        <p14:creationId xmlns:p14="http://schemas.microsoft.com/office/powerpoint/2010/main" val="34919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Melissa </a:t>
            </a:r>
            <a:r>
              <a:rPr lang="nl-NL" b="1" dirty="0" err="1">
                <a:solidFill>
                  <a:srgbClr val="92D050"/>
                </a:solidFill>
              </a:rPr>
              <a:t>officinalis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 err="1"/>
              <a:t>ciroenmelisse</a:t>
            </a:r>
            <a:endParaRPr lang="nl-NL" sz="2400" dirty="0"/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8194" name="Picture 2" descr="https://buysmankruiden.nl/wp-content/uploads/2020/04/Citroen-melisse.jpg">
            <a:extLst>
              <a:ext uri="{FF2B5EF4-FFF2-40B4-BE49-F238E27FC236}">
                <a16:creationId xmlns:a16="http://schemas.microsoft.com/office/drawing/2014/main" id="{EAA75C0E-7E71-45E8-9A36-CC932C3E6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38" y="234491"/>
            <a:ext cx="4951549" cy="480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itroenmelisse - Veggipedia">
            <a:extLst>
              <a:ext uri="{FF2B5EF4-FFF2-40B4-BE49-F238E27FC236}">
                <a16:creationId xmlns:a16="http://schemas.microsoft.com/office/drawing/2014/main" id="{416E5278-4CC1-44D9-B1A8-E118B1C75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087" y="1494861"/>
            <a:ext cx="4049793" cy="284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A324BBB-32B2-4D98-835F-30B4FEEE1AEE}"/>
              </a:ext>
            </a:extLst>
          </p:cNvPr>
          <p:cNvSpPr/>
          <p:nvPr/>
        </p:nvSpPr>
        <p:spPr>
          <a:xfrm>
            <a:off x="1984514" y="6212841"/>
            <a:ext cx="7543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Smaakmaker in soepen, sauzen en bij vis</a:t>
            </a:r>
          </a:p>
        </p:txBody>
      </p:sp>
    </p:spTree>
    <p:extLst>
      <p:ext uri="{BB962C8B-B14F-4D97-AF65-F5344CB8AC3E}">
        <p14:creationId xmlns:p14="http://schemas.microsoft.com/office/powerpoint/2010/main" val="16509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Mentha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74274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munt</a:t>
            </a:r>
          </a:p>
        </p:txBody>
      </p:sp>
      <p:pic>
        <p:nvPicPr>
          <p:cNvPr id="9218" name="Picture 2" descr="Munt in pot - Lidl SIMPL">
            <a:extLst>
              <a:ext uri="{FF2B5EF4-FFF2-40B4-BE49-F238E27FC236}">
                <a16:creationId xmlns:a16="http://schemas.microsoft.com/office/drawing/2014/main" id="{3B652BED-B3DA-418F-BA8A-4276C2C3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4" y="207817"/>
            <a:ext cx="5014653" cy="501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unt - Veggipedia">
            <a:extLst>
              <a:ext uri="{FF2B5EF4-FFF2-40B4-BE49-F238E27FC236}">
                <a16:creationId xmlns:a16="http://schemas.microsoft.com/office/drawing/2014/main" id="{9FF1A13F-24A8-4089-BF26-B3BD495FB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99" y="2001039"/>
            <a:ext cx="4047646" cy="26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29D72ED-A41C-490E-90DA-FF9F4C84DB26}"/>
              </a:ext>
            </a:extLst>
          </p:cNvPr>
          <p:cNvSpPr/>
          <p:nvPr/>
        </p:nvSpPr>
        <p:spPr>
          <a:xfrm>
            <a:off x="1914939" y="6199183"/>
            <a:ext cx="7614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Wordt veel gebruikt in thee en als garnering van salades en groente</a:t>
            </a:r>
          </a:p>
        </p:txBody>
      </p:sp>
    </p:spTree>
    <p:extLst>
      <p:ext uri="{BB962C8B-B14F-4D97-AF65-F5344CB8AC3E}">
        <p14:creationId xmlns:p14="http://schemas.microsoft.com/office/powerpoint/2010/main" val="23500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Satureja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hortensis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bonenkruid</a:t>
            </a:r>
          </a:p>
        </p:txBody>
      </p:sp>
      <p:pic>
        <p:nvPicPr>
          <p:cNvPr id="10242" name="Picture 2" descr="Bonenkruid - Hermie.com - Alles voor uw huis &amp; tuin online!">
            <a:extLst>
              <a:ext uri="{FF2B5EF4-FFF2-40B4-BE49-F238E27FC236}">
                <a16:creationId xmlns:a16="http://schemas.microsoft.com/office/drawing/2014/main" id="{2A8C1D86-29CF-4117-AE6D-09DE32FDF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9" y="1846405"/>
            <a:ext cx="5123929" cy="26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atureja hortensis in pot - Media Database">
            <a:extLst>
              <a:ext uri="{FF2B5EF4-FFF2-40B4-BE49-F238E27FC236}">
                <a16:creationId xmlns:a16="http://schemas.microsoft.com/office/drawing/2014/main" id="{FC81EFDE-75C2-4302-98B6-E3E951DAA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61" y="297959"/>
            <a:ext cx="3453072" cy="42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421F64C-AD8F-434A-9AE0-192778138A48}"/>
              </a:ext>
            </a:extLst>
          </p:cNvPr>
          <p:cNvSpPr/>
          <p:nvPr/>
        </p:nvSpPr>
        <p:spPr>
          <a:xfrm>
            <a:off x="1453421" y="6211669"/>
            <a:ext cx="807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Smaakt pikant. Werkt stimulerend voor de darmen, ontstekend remmend.</a:t>
            </a:r>
          </a:p>
        </p:txBody>
      </p:sp>
    </p:spTree>
    <p:extLst>
      <p:ext uri="{BB962C8B-B14F-4D97-AF65-F5344CB8AC3E}">
        <p14:creationId xmlns:p14="http://schemas.microsoft.com/office/powerpoint/2010/main" val="11912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75362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Trigonella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foenum-graecum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fenegriek</a:t>
            </a:r>
          </a:p>
        </p:txBody>
      </p:sp>
      <p:pic>
        <p:nvPicPr>
          <p:cNvPr id="11266" name="Picture 2" descr="fenegriek groenbemester - denieuwetuin">
            <a:extLst>
              <a:ext uri="{FF2B5EF4-FFF2-40B4-BE49-F238E27FC236}">
                <a16:creationId xmlns:a16="http://schemas.microsoft.com/office/drawing/2014/main" id="{E8A75212-19F8-4048-9634-0A7A03907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32" y="1541706"/>
            <a:ext cx="2781213" cy="27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enugreek-Pot - Pocket Herbs">
            <a:extLst>
              <a:ext uri="{FF2B5EF4-FFF2-40B4-BE49-F238E27FC236}">
                <a16:creationId xmlns:a16="http://schemas.microsoft.com/office/drawing/2014/main" id="{88EFFD56-6DD5-40D3-B0DD-911CCB436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r="14173"/>
          <a:stretch/>
        </p:blipFill>
        <p:spPr bwMode="auto">
          <a:xfrm>
            <a:off x="656099" y="345783"/>
            <a:ext cx="4281056" cy="418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33C78CFC-2DCD-4E64-B012-0F05B87FF4BF}"/>
              </a:ext>
            </a:extLst>
          </p:cNvPr>
          <p:cNvSpPr/>
          <p:nvPr/>
        </p:nvSpPr>
        <p:spPr>
          <a:xfrm>
            <a:off x="1948071" y="6253992"/>
            <a:ext cx="7581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Zaden en bladeren hebben een kruidige, bittere smaak</a:t>
            </a:r>
          </a:p>
        </p:txBody>
      </p:sp>
    </p:spTree>
    <p:extLst>
      <p:ext uri="{BB962C8B-B14F-4D97-AF65-F5344CB8AC3E}">
        <p14:creationId xmlns:p14="http://schemas.microsoft.com/office/powerpoint/2010/main" val="6449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752713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Levisticum</a:t>
            </a:r>
            <a:r>
              <a:rPr lang="nl-NL" b="1" dirty="0">
                <a:solidFill>
                  <a:srgbClr val="92D050"/>
                </a:solidFill>
              </a:rPr>
              <a:t> officinale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666337" y="569316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lavas, maggikruid</a:t>
            </a:r>
          </a:p>
        </p:txBody>
      </p:sp>
      <p:pic>
        <p:nvPicPr>
          <p:cNvPr id="12290" name="Picture 2" descr="Herbachef BIO kruiden Levisticum officinale (Lavas) (zaad) (BIO-LAVAS) -  FloraXchange">
            <a:extLst>
              <a:ext uri="{FF2B5EF4-FFF2-40B4-BE49-F238E27FC236}">
                <a16:creationId xmlns:a16="http://schemas.microsoft.com/office/drawing/2014/main" id="{3B0705EF-F264-43E7-A207-B9EE9AF5F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9" y="367130"/>
            <a:ext cx="4916286" cy="491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Officinale Foto's, Afbeeldingen En Stock Fotografie - 123RF">
            <a:extLst>
              <a:ext uri="{FF2B5EF4-FFF2-40B4-BE49-F238E27FC236}">
                <a16:creationId xmlns:a16="http://schemas.microsoft.com/office/drawing/2014/main" id="{6AAF0C87-4A31-48B8-BAC3-57BE2473E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64399" y="1488879"/>
            <a:ext cx="3964738" cy="2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D7662A7-9285-41AD-9303-F66D49138C0B}"/>
              </a:ext>
            </a:extLst>
          </p:cNvPr>
          <p:cNvSpPr/>
          <p:nvPr/>
        </p:nvSpPr>
        <p:spPr>
          <a:xfrm>
            <a:off x="462050" y="6167704"/>
            <a:ext cx="9367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Heeft een selderij-achtige smaak, smaakversterker. Werkt verlichtend bij spijsverteringsproblemen</a:t>
            </a:r>
          </a:p>
        </p:txBody>
      </p:sp>
    </p:spTree>
    <p:extLst>
      <p:ext uri="{BB962C8B-B14F-4D97-AF65-F5344CB8AC3E}">
        <p14:creationId xmlns:p14="http://schemas.microsoft.com/office/powerpoint/2010/main" val="16171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78091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Lavandula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angustifolia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lavendel</a:t>
            </a:r>
          </a:p>
        </p:txBody>
      </p:sp>
      <p:pic>
        <p:nvPicPr>
          <p:cNvPr id="13318" name="Picture 6" descr="Kweek je eigen lavendel eenvoudig op - Zenspiratie">
            <a:extLst>
              <a:ext uri="{FF2B5EF4-FFF2-40B4-BE49-F238E27FC236}">
                <a16:creationId xmlns:a16="http://schemas.microsoft.com/office/drawing/2014/main" id="{41AEDCA7-EC65-4049-87CA-8C827A3F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96590" y="668666"/>
            <a:ext cx="2940625" cy="392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Lavandula angustifolia Blue Scent">
            <a:extLst>
              <a:ext uri="{FF2B5EF4-FFF2-40B4-BE49-F238E27FC236}">
                <a16:creationId xmlns:a16="http://schemas.microsoft.com/office/drawing/2014/main" id="{5D882BD2-EA6A-4B26-B8B6-EA3C32C9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8" y="444004"/>
            <a:ext cx="4263572" cy="500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8807A3EB-0F31-416C-950E-9B2B7410737E}"/>
              </a:ext>
            </a:extLst>
          </p:cNvPr>
          <p:cNvSpPr/>
          <p:nvPr/>
        </p:nvSpPr>
        <p:spPr>
          <a:xfrm>
            <a:off x="2153479" y="6258400"/>
            <a:ext cx="7376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Wordt gebruikt bij kaas en groente. Werkt rustgevend en verlichtend </a:t>
            </a:r>
          </a:p>
        </p:txBody>
      </p:sp>
    </p:spTree>
    <p:extLst>
      <p:ext uri="{BB962C8B-B14F-4D97-AF65-F5344CB8AC3E}">
        <p14:creationId xmlns:p14="http://schemas.microsoft.com/office/powerpoint/2010/main" val="29240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635891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Calendula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officinalis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724889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goudsbloem</a:t>
            </a:r>
          </a:p>
        </p:txBody>
      </p:sp>
      <p:pic>
        <p:nvPicPr>
          <p:cNvPr id="15362" name="Picture 2" descr="Goudsbloem (Calendula officinalis) D 12 H 22 cm | Intratuin">
            <a:extLst>
              <a:ext uri="{FF2B5EF4-FFF2-40B4-BE49-F238E27FC236}">
                <a16:creationId xmlns:a16="http://schemas.microsoft.com/office/drawing/2014/main" id="{C8550B37-C0CC-4C66-971F-2568ACC7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77" y="458031"/>
            <a:ext cx="4795755" cy="479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alendula Officinalis Goudsbloem Plant Geïsoleerd Op Een Witte Achtergrond  Royalty-Vrije Foto, Plaatjes, Beelden En Stock Fotografie. Image 94599765.">
            <a:extLst>
              <a:ext uri="{FF2B5EF4-FFF2-40B4-BE49-F238E27FC236}">
                <a16:creationId xmlns:a16="http://schemas.microsoft.com/office/drawing/2014/main" id="{F86F7BCC-53E0-4DE6-A788-02820E98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515" y="1133111"/>
            <a:ext cx="4104582" cy="300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C8068F8-1B0D-4828-BAC3-5B39B3EB5294}"/>
              </a:ext>
            </a:extLst>
          </p:cNvPr>
          <p:cNvSpPr/>
          <p:nvPr/>
        </p:nvSpPr>
        <p:spPr>
          <a:xfrm>
            <a:off x="159603" y="6215303"/>
            <a:ext cx="9370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Wordt gebruikt in soepen. Goed voor gal en lever, is </a:t>
            </a:r>
            <a:r>
              <a:rPr lang="nl-NL" dirty="0" err="1"/>
              <a:t>wondsamentrekkend</a:t>
            </a:r>
            <a:r>
              <a:rPr lang="nl-NL" dirty="0"/>
              <a:t> en </a:t>
            </a:r>
            <a:r>
              <a:rPr lang="nl-NL" dirty="0" err="1"/>
              <a:t>huidherstellend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92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Ocimum</a:t>
            </a:r>
            <a:r>
              <a:rPr lang="nl-NL" b="1" dirty="0">
                <a:solidFill>
                  <a:srgbClr val="92D050"/>
                </a:solidFill>
              </a:rPr>
              <a:t> basilicum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basilicum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03D15C1-7ABE-4643-9A8D-314DF107A4C2}"/>
              </a:ext>
            </a:extLst>
          </p:cNvPr>
          <p:cNvSpPr/>
          <p:nvPr/>
        </p:nvSpPr>
        <p:spPr>
          <a:xfrm>
            <a:off x="5029041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nl-NL" dirty="0"/>
          </a:p>
        </p:txBody>
      </p:sp>
      <p:pic>
        <p:nvPicPr>
          <p:cNvPr id="1026" name="Picture 2" descr="BIO Basilicum in pot doos 2st stuk (700900), VAN GELDER | BIO - Van Gelder  groente &amp; fruit | Groothandel groente en fruit">
            <a:extLst>
              <a:ext uri="{FF2B5EF4-FFF2-40B4-BE49-F238E27FC236}">
                <a16:creationId xmlns:a16="http://schemas.microsoft.com/office/drawing/2014/main" id="{9AE20BCC-97D1-4182-A74E-698367B3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0" y="533197"/>
            <a:ext cx="5679809" cy="399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silicum - Veggipedia">
            <a:extLst>
              <a:ext uri="{FF2B5EF4-FFF2-40B4-BE49-F238E27FC236}">
                <a16:creationId xmlns:a16="http://schemas.microsoft.com/office/drawing/2014/main" id="{8B06D764-093C-4C76-8D19-6475EEB6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63" y="1730013"/>
            <a:ext cx="3102584" cy="24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E1C6A48-BB6B-4181-9C4D-B48F9F537597}"/>
              </a:ext>
            </a:extLst>
          </p:cNvPr>
          <p:cNvSpPr/>
          <p:nvPr/>
        </p:nvSpPr>
        <p:spPr>
          <a:xfrm>
            <a:off x="496592" y="6324803"/>
            <a:ext cx="9313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5F6368"/>
                </a:solidFill>
              </a:rPr>
              <a:t>Basilicum</a:t>
            </a:r>
            <a:r>
              <a:rPr lang="nl-NL" sz="2000" dirty="0">
                <a:solidFill>
                  <a:srgbClr val="4D5156"/>
                </a:solidFill>
              </a:rPr>
              <a:t> heeft een sterke geur en aroma en wordt vooral veel in de Italiaanse keuken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3724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26835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Echinacea </a:t>
            </a:r>
            <a:r>
              <a:rPr lang="nl-NL" b="1" dirty="0" err="1">
                <a:solidFill>
                  <a:srgbClr val="92D050"/>
                </a:solidFill>
              </a:rPr>
              <a:t>purpurea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rode zonnehoed</a:t>
            </a:r>
          </a:p>
        </p:txBody>
      </p:sp>
      <p:pic>
        <p:nvPicPr>
          <p:cNvPr id="16392" name="Picture 8" descr="Vaste plant - echinacea purpurea 'fatal attraction(r)' 0,55L/P9cm">
            <a:extLst>
              <a:ext uri="{FF2B5EF4-FFF2-40B4-BE49-F238E27FC236}">
                <a16:creationId xmlns:a16="http://schemas.microsoft.com/office/drawing/2014/main" id="{3752CC9D-FE80-40E9-9D1F-FB283FBC6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714" y="886482"/>
            <a:ext cx="3652837" cy="363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Echinacea Moodz® 'Awake' in 17cm pot (Moodz 1.1) - FloraXchange Services">
            <a:extLst>
              <a:ext uri="{FF2B5EF4-FFF2-40B4-BE49-F238E27FC236}">
                <a16:creationId xmlns:a16="http://schemas.microsoft.com/office/drawing/2014/main" id="{D0FC1010-1E79-4E53-A95E-4D7640CD6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6" y="147531"/>
            <a:ext cx="4761115" cy="476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3BEE99A-DF57-4A9A-AF59-9A454A101870}"/>
              </a:ext>
            </a:extLst>
          </p:cNvPr>
          <p:cNvSpPr/>
          <p:nvPr/>
        </p:nvSpPr>
        <p:spPr>
          <a:xfrm>
            <a:off x="-1" y="6137270"/>
            <a:ext cx="9416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Goed tegen griep en verkoudheid</a:t>
            </a:r>
          </a:p>
        </p:txBody>
      </p:sp>
    </p:spTree>
    <p:extLst>
      <p:ext uri="{BB962C8B-B14F-4D97-AF65-F5344CB8AC3E}">
        <p14:creationId xmlns:p14="http://schemas.microsoft.com/office/powerpoint/2010/main" val="291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Matricaria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chamomilla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kamille</a:t>
            </a:r>
          </a:p>
        </p:txBody>
      </p:sp>
      <p:pic>
        <p:nvPicPr>
          <p:cNvPr id="17410" name="Picture 2" descr="Chamomile">
            <a:extLst>
              <a:ext uri="{FF2B5EF4-FFF2-40B4-BE49-F238E27FC236}">
                <a16:creationId xmlns:a16="http://schemas.microsoft.com/office/drawing/2014/main" id="{6676C6E0-D03C-4280-B1C0-387345AE4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t="1006" r="17420" b="-1006"/>
          <a:stretch/>
        </p:blipFill>
        <p:spPr bwMode="auto">
          <a:xfrm>
            <a:off x="5450839" y="1254716"/>
            <a:ext cx="4006036" cy="330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ow to Grow Chamomile in Containers | Gardener's Path">
            <a:extLst>
              <a:ext uri="{FF2B5EF4-FFF2-40B4-BE49-F238E27FC236}">
                <a16:creationId xmlns:a16="http://schemas.microsoft.com/office/drawing/2014/main" id="{852F67DA-4581-41F6-A71D-1E6BE54DF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r="16646"/>
          <a:stretch/>
        </p:blipFill>
        <p:spPr bwMode="auto">
          <a:xfrm>
            <a:off x="152624" y="200204"/>
            <a:ext cx="561109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A2D96E6-258E-47BB-BB59-F107D6A3331B}"/>
              </a:ext>
            </a:extLst>
          </p:cNvPr>
          <p:cNvSpPr/>
          <p:nvPr/>
        </p:nvSpPr>
        <p:spPr>
          <a:xfrm>
            <a:off x="-74585" y="6253992"/>
            <a:ext cx="9604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Wordt gebruikt voor thee. Heeft een ontstekingsremmend effect</a:t>
            </a:r>
          </a:p>
        </p:txBody>
      </p:sp>
    </p:spTree>
    <p:extLst>
      <p:ext uri="{BB962C8B-B14F-4D97-AF65-F5344CB8AC3E}">
        <p14:creationId xmlns:p14="http://schemas.microsoft.com/office/powerpoint/2010/main" val="304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75362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Papaver </a:t>
            </a:r>
            <a:r>
              <a:rPr lang="nl-NL" b="1" dirty="0" err="1">
                <a:solidFill>
                  <a:srgbClr val="92D050"/>
                </a:solidFill>
              </a:rPr>
              <a:t>somniferum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slaapbol</a:t>
            </a:r>
          </a:p>
        </p:txBody>
      </p:sp>
      <p:pic>
        <p:nvPicPr>
          <p:cNvPr id="18434" name="Picture 2" descr="Wild Plants of Malta and Gozo - Photos of Papaver somniferum subsp.  setigerum (Opium Poppy)">
            <a:extLst>
              <a:ext uri="{FF2B5EF4-FFF2-40B4-BE49-F238E27FC236}">
                <a16:creationId xmlns:a16="http://schemas.microsoft.com/office/drawing/2014/main" id="{64CD2DEF-6AB3-4621-9B80-76923FE51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"/>
          <a:stretch/>
        </p:blipFill>
        <p:spPr bwMode="auto">
          <a:xfrm>
            <a:off x="219162" y="177175"/>
            <a:ext cx="4028642" cy="536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Papavers: de zomer is er! | tuinblog van www.tuinblogger.nl">
            <a:extLst>
              <a:ext uri="{FF2B5EF4-FFF2-40B4-BE49-F238E27FC236}">
                <a16:creationId xmlns:a16="http://schemas.microsoft.com/office/drawing/2014/main" id="{4A4365AC-D7C4-407B-AFED-020C4B272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54" y="1700215"/>
            <a:ext cx="3801691" cy="25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2B28B36-D3DD-4D18-A853-B804716A16B2}"/>
              </a:ext>
            </a:extLst>
          </p:cNvPr>
          <p:cNvSpPr/>
          <p:nvPr/>
        </p:nvSpPr>
        <p:spPr>
          <a:xfrm>
            <a:off x="-74585" y="6253992"/>
            <a:ext cx="9604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De zaadjes worden gebruikt als maanzaad. Uit gedroogd melksap kan opium worden gemaakt</a:t>
            </a:r>
          </a:p>
        </p:txBody>
      </p:sp>
    </p:spTree>
    <p:extLst>
      <p:ext uri="{BB962C8B-B14F-4D97-AF65-F5344CB8AC3E}">
        <p14:creationId xmlns:p14="http://schemas.microsoft.com/office/powerpoint/2010/main" val="224675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5342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Valeriana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officinalis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valeriaan</a:t>
            </a:r>
          </a:p>
        </p:txBody>
      </p:sp>
      <p:pic>
        <p:nvPicPr>
          <p:cNvPr id="19460" name="Picture 4" descr="Valeriaan - Hermie.com - Alles voor uw huis &amp; tuin online!">
            <a:extLst>
              <a:ext uri="{FF2B5EF4-FFF2-40B4-BE49-F238E27FC236}">
                <a16:creationId xmlns:a16="http://schemas.microsoft.com/office/drawing/2014/main" id="{CBB97CA6-6D96-4418-AC46-9FB9EDA37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01" y="740211"/>
            <a:ext cx="3313195" cy="328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FCED11B-1128-481F-8986-B129033B2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15" y="241110"/>
            <a:ext cx="6167230" cy="463014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7858A0B-177F-4832-B646-ADC8CB97BDD7}"/>
              </a:ext>
            </a:extLst>
          </p:cNvPr>
          <p:cNvSpPr/>
          <p:nvPr/>
        </p:nvSpPr>
        <p:spPr>
          <a:xfrm>
            <a:off x="-74585" y="6253992"/>
            <a:ext cx="9604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Is  krampstillend. Wordt ook gebruikt tegen slaapproblemen en angsten</a:t>
            </a:r>
          </a:p>
        </p:txBody>
      </p:sp>
    </p:spTree>
    <p:extLst>
      <p:ext uri="{BB962C8B-B14F-4D97-AF65-F5344CB8AC3E}">
        <p14:creationId xmlns:p14="http://schemas.microsoft.com/office/powerpoint/2010/main" val="248865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Hypericum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perforatum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st. janskruid</a:t>
            </a:r>
          </a:p>
        </p:txBody>
      </p:sp>
      <p:pic>
        <p:nvPicPr>
          <p:cNvPr id="20482" name="Picture 2" descr="Hypericum Warentuin Natuurlijk">
            <a:extLst>
              <a:ext uri="{FF2B5EF4-FFF2-40B4-BE49-F238E27FC236}">
                <a16:creationId xmlns:a16="http://schemas.microsoft.com/office/drawing/2014/main" id="{403F1C4D-255F-44EC-A356-D8D253AD8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3" r="17164"/>
          <a:stretch/>
        </p:blipFill>
        <p:spPr bwMode="auto">
          <a:xfrm>
            <a:off x="124691" y="285073"/>
            <a:ext cx="3366654" cy="505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647F716-434D-4F99-8148-DFF555CFB9CF}"/>
              </a:ext>
            </a:extLst>
          </p:cNvPr>
          <p:cNvSpPr/>
          <p:nvPr/>
        </p:nvSpPr>
        <p:spPr>
          <a:xfrm>
            <a:off x="-74585" y="6253992"/>
            <a:ext cx="9604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Wordt gebruikt tegen milde of matige depressies</a:t>
            </a:r>
          </a:p>
        </p:txBody>
      </p:sp>
      <p:pic>
        <p:nvPicPr>
          <p:cNvPr id="9" name="Picture 2" descr="https://upload.wikimedia.org/wikipedia/commons/1/10/StJohnswort-leaves.jpg">
            <a:extLst>
              <a:ext uri="{FF2B5EF4-FFF2-40B4-BE49-F238E27FC236}">
                <a16:creationId xmlns:a16="http://schemas.microsoft.com/office/drawing/2014/main" id="{0560C631-0C84-42BA-BAD3-EB0E6917D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1"/>
          <a:stretch/>
        </p:blipFill>
        <p:spPr bwMode="auto">
          <a:xfrm>
            <a:off x="3843336" y="831831"/>
            <a:ext cx="2903073" cy="324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t-janskruid">
            <a:extLst>
              <a:ext uri="{FF2B5EF4-FFF2-40B4-BE49-F238E27FC236}">
                <a16:creationId xmlns:a16="http://schemas.microsoft.com/office/drawing/2014/main" id="{A02B5E7B-A6D7-4448-A8FF-DB3ED5918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400" y="831831"/>
            <a:ext cx="3412574" cy="22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Cannabis </a:t>
            </a:r>
            <a:r>
              <a:rPr lang="nl-NL" b="1" dirty="0" err="1">
                <a:solidFill>
                  <a:srgbClr val="92D050"/>
                </a:solidFill>
              </a:rPr>
              <a:t>savita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hennep</a:t>
            </a:r>
          </a:p>
        </p:txBody>
      </p:sp>
      <p:pic>
        <p:nvPicPr>
          <p:cNvPr id="24578" name="Picture 2" descr="The Marijuana Leaf: Everything You Need To Know">
            <a:extLst>
              <a:ext uri="{FF2B5EF4-FFF2-40B4-BE49-F238E27FC236}">
                <a16:creationId xmlns:a16="http://schemas.microsoft.com/office/drawing/2014/main" id="{20800487-B0E6-42D6-A1EE-B4787E3D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30" y="1680010"/>
            <a:ext cx="3822815" cy="23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Marijuana Plant Growing In A Pot Stock Image - Image of drug, alternative:  95196703">
            <a:extLst>
              <a:ext uri="{FF2B5EF4-FFF2-40B4-BE49-F238E27FC236}">
                <a16:creationId xmlns:a16="http://schemas.microsoft.com/office/drawing/2014/main" id="{7718D752-34EB-4180-9234-F00B6A3F6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13445"/>
          <a:stretch/>
        </p:blipFill>
        <p:spPr bwMode="auto">
          <a:xfrm>
            <a:off x="714895" y="530710"/>
            <a:ext cx="3133898" cy="516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1EABD90-E8C9-4281-B637-163A3FF7DCB0}"/>
              </a:ext>
            </a:extLst>
          </p:cNvPr>
          <p:cNvSpPr/>
          <p:nvPr/>
        </p:nvSpPr>
        <p:spPr>
          <a:xfrm>
            <a:off x="2678940" y="6185936"/>
            <a:ext cx="6867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Als medicijn tegen chronische pijn. Is roesverwekkend</a:t>
            </a:r>
          </a:p>
        </p:txBody>
      </p:sp>
    </p:spTree>
    <p:extLst>
      <p:ext uri="{BB962C8B-B14F-4D97-AF65-F5344CB8AC3E}">
        <p14:creationId xmlns:p14="http://schemas.microsoft.com/office/powerpoint/2010/main" val="26122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0206" y="478104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Aloë Vera 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wonderplant</a:t>
            </a:r>
          </a:p>
          <a:p>
            <a:pPr marL="0" indent="0" algn="r">
              <a:buNone/>
            </a:pPr>
            <a:endParaRPr lang="nl-NL" sz="2400" dirty="0"/>
          </a:p>
        </p:txBody>
      </p:sp>
      <p:pic>
        <p:nvPicPr>
          <p:cNvPr id="23554" name="Picture 2" descr="Aloë vera | Gel | Crème | Huid: de werking van deze plant">
            <a:extLst>
              <a:ext uri="{FF2B5EF4-FFF2-40B4-BE49-F238E27FC236}">
                <a16:creationId xmlns:a16="http://schemas.microsoft.com/office/drawing/2014/main" id="{413C63C5-42F0-4E7F-9A3A-78BB91CE4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791789"/>
            <a:ext cx="4614945" cy="307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Aloe Vera plant kopen? | Fleur.nl">
            <a:extLst>
              <a:ext uri="{FF2B5EF4-FFF2-40B4-BE49-F238E27FC236}">
                <a16:creationId xmlns:a16="http://schemas.microsoft.com/office/drawing/2014/main" id="{96003670-6ED1-47F6-89F9-AF20A6F9E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842" r="9600" b="-842"/>
          <a:stretch/>
        </p:blipFill>
        <p:spPr bwMode="auto">
          <a:xfrm>
            <a:off x="399070" y="61669"/>
            <a:ext cx="4197929" cy="528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557CCE7-3EBA-4ED3-B395-8BC277CC2966}"/>
              </a:ext>
            </a:extLst>
          </p:cNvPr>
          <p:cNvSpPr/>
          <p:nvPr/>
        </p:nvSpPr>
        <p:spPr>
          <a:xfrm>
            <a:off x="-427231" y="6232266"/>
            <a:ext cx="10048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Het geleiachtig vocht uit de bladeren wordt gebruikt tegen snijwonden, zonnebrand en schaafwonden</a:t>
            </a:r>
          </a:p>
        </p:txBody>
      </p:sp>
    </p:spTree>
    <p:extLst>
      <p:ext uri="{BB962C8B-B14F-4D97-AF65-F5344CB8AC3E}">
        <p14:creationId xmlns:p14="http://schemas.microsoft.com/office/powerpoint/2010/main" val="190689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552812" y="4888049"/>
            <a:ext cx="8076424" cy="507832"/>
          </a:xfrm>
          <a:prstGeom prst="rect">
            <a:avLst/>
          </a:prstGeom>
          <a:noFill/>
        </p:spPr>
        <p:txBody>
          <a:bodyPr vert="horz" anchor="t">
            <a:normAutofit lnSpcReduction="10000"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nl-NL" b="1" dirty="0" err="1">
                <a:solidFill>
                  <a:srgbClr val="92D050"/>
                </a:solidFill>
              </a:rPr>
              <a:t>Allium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schoenoprasum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466436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bieslook</a:t>
            </a:r>
          </a:p>
        </p:txBody>
      </p:sp>
      <p:pic>
        <p:nvPicPr>
          <p:cNvPr id="2050" name="Picture 2" descr="https://www.kruidenpakket.nl/wp-content/uploads/2016/04/bieslook.jpg">
            <a:extLst>
              <a:ext uri="{FF2B5EF4-FFF2-40B4-BE49-F238E27FC236}">
                <a16:creationId xmlns:a16="http://schemas.microsoft.com/office/drawing/2014/main" id="{4652D9C2-DD11-491A-ACE9-BBE998B7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7" y="185000"/>
            <a:ext cx="5038568" cy="484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eslook: info, smaak &amp; tips | EATME.nl">
            <a:extLst>
              <a:ext uri="{FF2B5EF4-FFF2-40B4-BE49-F238E27FC236}">
                <a16:creationId xmlns:a16="http://schemas.microsoft.com/office/drawing/2014/main" id="{D807E77B-D6FB-4040-A26C-2EA9E3F5C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0" b="26212"/>
          <a:stretch/>
        </p:blipFill>
        <p:spPr bwMode="auto">
          <a:xfrm>
            <a:off x="6011393" y="2240276"/>
            <a:ext cx="3380000" cy="193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2839403-3875-4687-A416-2236DA1DBC9B}"/>
              </a:ext>
            </a:extLst>
          </p:cNvPr>
          <p:cNvSpPr/>
          <p:nvPr/>
        </p:nvSpPr>
        <p:spPr>
          <a:xfrm>
            <a:off x="1479537" y="6212841"/>
            <a:ext cx="82229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2000" dirty="0"/>
              <a:t>Frisse </a:t>
            </a:r>
            <a:r>
              <a:rPr lang="nl-NL" sz="2000" dirty="0" err="1"/>
              <a:t>ui-achtige</a:t>
            </a:r>
            <a:r>
              <a:rPr lang="nl-NL" sz="2000" dirty="0"/>
              <a:t> smaakmaker</a:t>
            </a:r>
          </a:p>
        </p:txBody>
      </p:sp>
    </p:spTree>
    <p:extLst>
      <p:ext uri="{BB962C8B-B14F-4D97-AF65-F5344CB8AC3E}">
        <p14:creationId xmlns:p14="http://schemas.microsoft.com/office/powerpoint/2010/main" val="30946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473541" y="4800467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Anethum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graveolens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367045" y="56913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dille</a:t>
            </a:r>
          </a:p>
        </p:txBody>
      </p:sp>
      <p:pic>
        <p:nvPicPr>
          <p:cNvPr id="3074" name="Picture 2" descr="Dille | Buysman Kruiden">
            <a:extLst>
              <a:ext uri="{FF2B5EF4-FFF2-40B4-BE49-F238E27FC236}">
                <a16:creationId xmlns:a16="http://schemas.microsoft.com/office/drawing/2014/main" id="{D96D93FA-5DEA-41F9-AF9D-4791CD556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7" y="236849"/>
            <a:ext cx="4741092" cy="456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lle - Veggipedia">
            <a:extLst>
              <a:ext uri="{FF2B5EF4-FFF2-40B4-BE49-F238E27FC236}">
                <a16:creationId xmlns:a16="http://schemas.microsoft.com/office/drawing/2014/main" id="{4DE5E51D-995E-4B79-9E9D-F4699B7D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573" y="1605865"/>
            <a:ext cx="4074392" cy="292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3200BBB8-A210-4ED9-81F4-4DA78CE99D86}"/>
              </a:ext>
            </a:extLst>
          </p:cNvPr>
          <p:cNvSpPr/>
          <p:nvPr/>
        </p:nvSpPr>
        <p:spPr>
          <a:xfrm>
            <a:off x="3184440" y="6212841"/>
            <a:ext cx="6365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l-NL" sz="2000" dirty="0"/>
              <a:t>Wordt gebruikt in soepen en sauzen, licht slaapverwekkend</a:t>
            </a:r>
          </a:p>
        </p:txBody>
      </p:sp>
    </p:spTree>
    <p:extLst>
      <p:ext uri="{BB962C8B-B14F-4D97-AF65-F5344CB8AC3E}">
        <p14:creationId xmlns:p14="http://schemas.microsoft.com/office/powerpoint/2010/main" val="24061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910233" y="4847312"/>
            <a:ext cx="8076424" cy="70184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Anthriscus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cerefolium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749826" y="5869339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kervel</a:t>
            </a:r>
          </a:p>
        </p:txBody>
      </p:sp>
      <p:pic>
        <p:nvPicPr>
          <p:cNvPr id="4" name="Picture 4" descr="Kruiden in pot | Kruiden | AGF | Assortiment | HANOS Horeca Groothandel">
            <a:extLst>
              <a:ext uri="{FF2B5EF4-FFF2-40B4-BE49-F238E27FC236}">
                <a16:creationId xmlns:a16="http://schemas.microsoft.com/office/drawing/2014/main" id="{BC13579E-8C87-46E8-B505-746538B42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6" y="231992"/>
            <a:ext cx="5035826" cy="503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ervel | Smulweb.nl">
            <a:extLst>
              <a:ext uri="{FF2B5EF4-FFF2-40B4-BE49-F238E27FC236}">
                <a16:creationId xmlns:a16="http://schemas.microsoft.com/office/drawing/2014/main" id="{86EB0A7F-4427-440A-BCB4-A78B9582A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2" b="10675"/>
          <a:stretch/>
        </p:blipFill>
        <p:spPr bwMode="auto">
          <a:xfrm>
            <a:off x="5563914" y="1500808"/>
            <a:ext cx="4422743" cy="251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DDA555F-DCB4-4502-970B-1531B13CCFF8}"/>
              </a:ext>
            </a:extLst>
          </p:cNvPr>
          <p:cNvSpPr/>
          <p:nvPr/>
        </p:nvSpPr>
        <p:spPr>
          <a:xfrm>
            <a:off x="1961960" y="6352086"/>
            <a:ext cx="8024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l-NL" sz="2000" dirty="0"/>
              <a:t>Licht zoete, anijsachtige smaak. Wordt vooral in soepen en salades gebruikt.</a:t>
            </a:r>
          </a:p>
        </p:txBody>
      </p:sp>
    </p:spTree>
    <p:extLst>
      <p:ext uri="{BB962C8B-B14F-4D97-AF65-F5344CB8AC3E}">
        <p14:creationId xmlns:p14="http://schemas.microsoft.com/office/powerpoint/2010/main" val="22472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902463" y="4686583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Coriandrum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savitum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816087" y="561711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koriander</a:t>
            </a:r>
          </a:p>
        </p:txBody>
      </p:sp>
      <p:pic>
        <p:nvPicPr>
          <p:cNvPr id="1026" name="Picture 2" descr="Buysman Kruiden - Buysman Kruiden">
            <a:extLst>
              <a:ext uri="{FF2B5EF4-FFF2-40B4-BE49-F238E27FC236}">
                <a16:creationId xmlns:a16="http://schemas.microsoft.com/office/drawing/2014/main" id="{9542A393-1C16-44F7-AC74-44FF162D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" y="94459"/>
            <a:ext cx="5112932" cy="468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t is waarom men koriander of heel vies of heel lekker vindt">
            <a:extLst>
              <a:ext uri="{FF2B5EF4-FFF2-40B4-BE49-F238E27FC236}">
                <a16:creationId xmlns:a16="http://schemas.microsoft.com/office/drawing/2014/main" id="{E104DB02-DB51-45B3-BB94-AEFA26BC6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942" y="1407860"/>
            <a:ext cx="3664945" cy="243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73826CA-625D-45DA-9E7F-9E66239B4DB1}"/>
              </a:ext>
            </a:extLst>
          </p:cNvPr>
          <p:cNvSpPr/>
          <p:nvPr/>
        </p:nvSpPr>
        <p:spPr>
          <a:xfrm>
            <a:off x="38700" y="6179782"/>
            <a:ext cx="99645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l-NL" sz="2000" dirty="0"/>
              <a:t>Koriander geeft een </a:t>
            </a:r>
            <a:r>
              <a:rPr lang="nl-NL" sz="2000" dirty="0" err="1"/>
              <a:t>zachtzoete</a:t>
            </a:r>
            <a:r>
              <a:rPr lang="nl-NL" sz="2000" dirty="0"/>
              <a:t>, anijsachtige smaak aan stoofschotels, kipgerechten en sauzen</a:t>
            </a:r>
          </a:p>
        </p:txBody>
      </p:sp>
    </p:spTree>
    <p:extLst>
      <p:ext uri="{BB962C8B-B14F-4D97-AF65-F5344CB8AC3E}">
        <p14:creationId xmlns:p14="http://schemas.microsoft.com/office/powerpoint/2010/main" val="34808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326971" y="4747209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 err="1">
                <a:solidFill>
                  <a:srgbClr val="92D050"/>
                </a:solidFill>
              </a:rPr>
              <a:t>Petroselinum</a:t>
            </a:r>
            <a:r>
              <a:rPr lang="nl-NL" b="1" dirty="0">
                <a:solidFill>
                  <a:srgbClr val="92D050"/>
                </a:solidFill>
              </a:rPr>
              <a:t> </a:t>
            </a:r>
            <a:r>
              <a:rPr lang="nl-NL" b="1" dirty="0" err="1">
                <a:solidFill>
                  <a:srgbClr val="92D050"/>
                </a:solidFill>
              </a:rPr>
              <a:t>crispum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240595" y="5639105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peterselie</a:t>
            </a:r>
          </a:p>
        </p:txBody>
      </p:sp>
      <p:pic>
        <p:nvPicPr>
          <p:cNvPr id="2050" name="Picture 2" descr="10 gezonde redenen om je peterselie garnering wel te eten » De Voedzame  Keuken">
            <a:extLst>
              <a:ext uri="{FF2B5EF4-FFF2-40B4-BE49-F238E27FC236}">
                <a16:creationId xmlns:a16="http://schemas.microsoft.com/office/drawing/2014/main" id="{5C2955D6-A989-485A-B6F7-4F4A9D45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94" y="973359"/>
            <a:ext cx="3783601" cy="29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tro Chef Biologische kruiden Peterselie pot 100 gram | Makro Nederland">
            <a:extLst>
              <a:ext uri="{FF2B5EF4-FFF2-40B4-BE49-F238E27FC236}">
                <a16:creationId xmlns:a16="http://schemas.microsoft.com/office/drawing/2014/main" id="{D6045FF7-EE35-48B0-9D0B-076720B5D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32" y="403044"/>
            <a:ext cx="4767471" cy="476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914B28C0-B4AF-4CA5-A2E3-E9DC8882A9C9}"/>
              </a:ext>
            </a:extLst>
          </p:cNvPr>
          <p:cNvSpPr/>
          <p:nvPr/>
        </p:nvSpPr>
        <p:spPr>
          <a:xfrm>
            <a:off x="2407569" y="6251232"/>
            <a:ext cx="6995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l-NL" sz="2000" dirty="0"/>
              <a:t>Peterselie wordt vooral gebruikt als garnering bij soep en salades</a:t>
            </a:r>
          </a:p>
        </p:txBody>
      </p:sp>
    </p:spTree>
    <p:extLst>
      <p:ext uri="{BB962C8B-B14F-4D97-AF65-F5344CB8AC3E}">
        <p14:creationId xmlns:p14="http://schemas.microsoft.com/office/powerpoint/2010/main" val="125428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688248" y="4837228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Rosmarinus </a:t>
            </a:r>
            <a:r>
              <a:rPr lang="nl-NL" b="1" dirty="0" err="1">
                <a:solidFill>
                  <a:srgbClr val="92D050"/>
                </a:solidFill>
              </a:rPr>
              <a:t>officinalis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640665" y="5707835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rozemarijn</a:t>
            </a:r>
          </a:p>
        </p:txBody>
      </p:sp>
      <p:pic>
        <p:nvPicPr>
          <p:cNvPr id="3074" name="Picture 2" descr="Rozemarijn (Rosmarinus officinalis) D 14 H 20 cm | Intratuin">
            <a:extLst>
              <a:ext uri="{FF2B5EF4-FFF2-40B4-BE49-F238E27FC236}">
                <a16:creationId xmlns:a16="http://schemas.microsoft.com/office/drawing/2014/main" id="{F2525F4C-0445-44EB-BEA4-C16B11C3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17" y="651916"/>
            <a:ext cx="3071812" cy="397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ozemarijn stekken | Rozemarijn planten, Planten kweken, Stekken">
            <a:extLst>
              <a:ext uri="{FF2B5EF4-FFF2-40B4-BE49-F238E27FC236}">
                <a16:creationId xmlns:a16="http://schemas.microsoft.com/office/drawing/2014/main" id="{5C6F1458-2D40-41FB-A324-1338A487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30" y="959849"/>
            <a:ext cx="3360335" cy="336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2B0C2701-2231-4EAE-AC7F-88B44D540572}"/>
              </a:ext>
            </a:extLst>
          </p:cNvPr>
          <p:cNvSpPr/>
          <p:nvPr/>
        </p:nvSpPr>
        <p:spPr>
          <a:xfrm>
            <a:off x="2136301" y="6239968"/>
            <a:ext cx="7667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nl-NL" sz="2000" dirty="0"/>
              <a:t>Wordt veel gebruikt in Italiaanse gerechten. Stimuleert de doorbloeding</a:t>
            </a:r>
          </a:p>
        </p:txBody>
      </p:sp>
    </p:spTree>
    <p:extLst>
      <p:ext uri="{BB962C8B-B14F-4D97-AF65-F5344CB8AC3E}">
        <p14:creationId xmlns:p14="http://schemas.microsoft.com/office/powerpoint/2010/main" val="34523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61382D28-7487-4C1B-8CB7-C7C9CA62EC29}"/>
              </a:ext>
            </a:extLst>
          </p:cNvPr>
          <p:cNvSpPr txBox="1"/>
          <p:nvPr/>
        </p:nvSpPr>
        <p:spPr>
          <a:xfrm>
            <a:off x="5763714" y="4527127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sz="2700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8275342-F801-4CC7-931C-B2C7174E7121}"/>
              </a:ext>
            </a:extLst>
          </p:cNvPr>
          <p:cNvSpPr txBox="1">
            <a:spLocks/>
          </p:cNvSpPr>
          <p:nvPr/>
        </p:nvSpPr>
        <p:spPr>
          <a:xfrm>
            <a:off x="1942221" y="4768122"/>
            <a:ext cx="8076424" cy="562672"/>
          </a:xfrm>
          <a:prstGeom prst="rect">
            <a:avLst/>
          </a:prstGeom>
          <a:noFill/>
        </p:spPr>
        <p:txBody>
          <a:bodyPr vert="horz" anchor="t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marR="0" algn="r" rtl="0" eaLnBrk="1" latinLnBrk="0" hangingPunct="1">
              <a:spcBef>
                <a:spcPct val="0"/>
              </a:spcBef>
              <a:buNone/>
              <a:defRPr kumimoji="0" sz="3000" b="0" kern="120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nl-NL" b="1" dirty="0">
                <a:solidFill>
                  <a:srgbClr val="92D050"/>
                </a:solidFill>
              </a:rPr>
              <a:t>Salvia </a:t>
            </a:r>
            <a:r>
              <a:rPr lang="nl-NL" b="1" dirty="0" err="1">
                <a:solidFill>
                  <a:srgbClr val="92D050"/>
                </a:solidFill>
              </a:rPr>
              <a:t>officinalis</a:t>
            </a:r>
            <a:endParaRPr lang="nl-NL" b="1" dirty="0">
              <a:solidFill>
                <a:srgbClr val="92D050"/>
              </a:solidFill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81F59D2-16E6-47F2-B17F-610CC6E71C0D}"/>
              </a:ext>
            </a:extLst>
          </p:cNvPr>
          <p:cNvSpPr txBox="1">
            <a:spLocks/>
          </p:cNvSpPr>
          <p:nvPr/>
        </p:nvSpPr>
        <p:spPr>
          <a:xfrm>
            <a:off x="2855845" y="5705820"/>
            <a:ext cx="7162800" cy="562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2400" dirty="0"/>
              <a:t>salie</a:t>
            </a:r>
          </a:p>
        </p:txBody>
      </p:sp>
      <p:pic>
        <p:nvPicPr>
          <p:cNvPr id="4098" name="Picture 2" descr="SALIE een kruid met vele mogelijkheden UIT DE NATUUR OF JE TUIN – HET  RECEPTENBOEK VAN NEDERLANDS DIS">
            <a:extLst>
              <a:ext uri="{FF2B5EF4-FFF2-40B4-BE49-F238E27FC236}">
                <a16:creationId xmlns:a16="http://schemas.microsoft.com/office/drawing/2014/main" id="{5D106F03-1E68-4D4C-8844-691803047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156" y="2089878"/>
            <a:ext cx="4481489" cy="189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buysmankruiden.nl/wp-content/uploads/2020/04/Salie.jpg">
            <a:extLst>
              <a:ext uri="{FF2B5EF4-FFF2-40B4-BE49-F238E27FC236}">
                <a16:creationId xmlns:a16="http://schemas.microsoft.com/office/drawing/2014/main" id="{87A67BAE-1B35-4521-924D-576C40C1F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0" y="191193"/>
            <a:ext cx="5142096" cy="471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3CED0F7C-9F3B-403A-9092-0A7D48B083CF}"/>
              </a:ext>
            </a:extLst>
          </p:cNvPr>
          <p:cNvSpPr/>
          <p:nvPr/>
        </p:nvSpPr>
        <p:spPr>
          <a:xfrm>
            <a:off x="182880" y="6112524"/>
            <a:ext cx="9835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dirty="0"/>
              <a:t>Geeft een scherpe smaak, zeer aromatisch. Werkt ontsmettend, goed tegen ontstekingen aan slijmvlies</a:t>
            </a:r>
          </a:p>
        </p:txBody>
      </p:sp>
    </p:spTree>
    <p:extLst>
      <p:ext uri="{BB962C8B-B14F-4D97-AF65-F5344CB8AC3E}">
        <p14:creationId xmlns:p14="http://schemas.microsoft.com/office/powerpoint/2010/main" val="388071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8" ma:contentTypeDescription="Een nieuw document maken." ma:contentTypeScope="" ma:versionID="21f30e843fc08326a90dfcc3df5d88f4">
  <xsd:schema xmlns:xsd="http://www.w3.org/2001/XMLSchema" xmlns:xs="http://www.w3.org/2001/XMLSchema" xmlns:p="http://schemas.microsoft.com/office/2006/metadata/properties" xmlns:ns2="2cb1c85b-b197-48cd-8bb1-fe9e9ee0096b" targetNamespace="http://schemas.microsoft.com/office/2006/metadata/properties" ma:root="true" ma:fieldsID="d1da33989067915997ea0975e1a45331" ns2:_="">
    <xsd:import namespace="2cb1c85b-b197-48cd-8bb1-fe9e9ee009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87C6BC-3154-4A23-9F68-1FBCE4EFE0F2}">
  <ds:schemaRefs>
    <ds:schemaRef ds:uri="88fa185b-b6f4-4426-890a-edc6532e8d4f"/>
    <ds:schemaRef ds:uri="521c7c86-cc27-4cef-8605-4ebb0342222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32B2C0A-9DEE-4F63-99A9-04F50BE09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EA3AA4-D21C-4695-A4FB-6DBE8B20BFAF}"/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351</Words>
  <Application>Microsoft Office PowerPoint</Application>
  <PresentationFormat>Breedbeeld</PresentationFormat>
  <Paragraphs>79</Paragraphs>
  <Slides>26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Kantoorthema</vt:lpstr>
      <vt:lpstr>Plantenkennis 2 25 kruiden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 Vaste planten en heesters 35 stuks</dc:title>
  <dc:creator>Gé Verbeek</dc:creator>
  <cp:lastModifiedBy>Gé Verbeek</cp:lastModifiedBy>
  <cp:revision>108</cp:revision>
  <dcterms:created xsi:type="dcterms:W3CDTF">2020-11-27T18:47:53Z</dcterms:created>
  <dcterms:modified xsi:type="dcterms:W3CDTF">2021-03-25T08:28:32Z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0x010100F4FEFE2E46C86D4A9898CCC49B418B36</vt:lpwstr>
  </property>
</Properties>
</file>